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60" r:id="rId3"/>
    <p:sldId id="355" r:id="rId4"/>
    <p:sldId id="396" r:id="rId5"/>
    <p:sldId id="413" r:id="rId6"/>
    <p:sldId id="402" r:id="rId7"/>
    <p:sldId id="401" r:id="rId8"/>
    <p:sldId id="404" r:id="rId9"/>
    <p:sldId id="403" r:id="rId10"/>
    <p:sldId id="406" r:id="rId11"/>
    <p:sldId id="405" r:id="rId12"/>
    <p:sldId id="411" r:id="rId13"/>
    <p:sldId id="408" r:id="rId14"/>
    <p:sldId id="269" r:id="rId15"/>
    <p:sldId id="416" r:id="rId16"/>
    <p:sldId id="417" r:id="rId17"/>
    <p:sldId id="415" r:id="rId18"/>
    <p:sldId id="390" r:id="rId19"/>
    <p:sldId id="418" r:id="rId20"/>
    <p:sldId id="419" r:id="rId21"/>
    <p:sldId id="412" r:id="rId22"/>
    <p:sldId id="358" r:id="rId23"/>
    <p:sldId id="367" r:id="rId24"/>
    <p:sldId id="368" r:id="rId25"/>
    <p:sldId id="409" r:id="rId26"/>
    <p:sldId id="373" r:id="rId27"/>
    <p:sldId id="374" r:id="rId28"/>
    <p:sldId id="377" r:id="rId29"/>
    <p:sldId id="410" r:id="rId30"/>
    <p:sldId id="379" r:id="rId31"/>
    <p:sldId id="380" r:id="rId32"/>
    <p:sldId id="420" r:id="rId33"/>
    <p:sldId id="421" r:id="rId34"/>
    <p:sldId id="422" r:id="rId35"/>
    <p:sldId id="389" r:id="rId3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C32F168-B9E0-4EE9-ACC4-FF0366405DB9}">
          <p14:sldIdLst>
            <p14:sldId id="257"/>
            <p14:sldId id="260"/>
            <p14:sldId id="355"/>
            <p14:sldId id="396"/>
            <p14:sldId id="413"/>
            <p14:sldId id="402"/>
            <p14:sldId id="401"/>
            <p14:sldId id="404"/>
            <p14:sldId id="403"/>
            <p14:sldId id="406"/>
            <p14:sldId id="405"/>
            <p14:sldId id="411"/>
            <p14:sldId id="408"/>
            <p14:sldId id="269"/>
            <p14:sldId id="416"/>
            <p14:sldId id="417"/>
            <p14:sldId id="415"/>
            <p14:sldId id="390"/>
            <p14:sldId id="418"/>
            <p14:sldId id="419"/>
            <p14:sldId id="412"/>
            <p14:sldId id="358"/>
            <p14:sldId id="367"/>
            <p14:sldId id="368"/>
            <p14:sldId id="409"/>
            <p14:sldId id="373"/>
            <p14:sldId id="374"/>
            <p14:sldId id="377"/>
            <p14:sldId id="410"/>
            <p14:sldId id="379"/>
            <p14:sldId id="380"/>
            <p14:sldId id="420"/>
            <p14:sldId id="421"/>
            <p14:sldId id="422"/>
            <p14:sldId id="38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26" y="-1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48153-B9FB-4A3E-8745-121DB3CE19D6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7E978-57AF-434B-A2D9-D5C63CBE9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09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E978-57AF-434B-A2D9-D5C63CBE9E7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563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E978-57AF-434B-A2D9-D5C63CBE9E7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2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E978-57AF-434B-A2D9-D5C63CBE9E7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E978-57AF-434B-A2D9-D5C63CBE9E7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2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E978-57AF-434B-A2D9-D5C63CBE9E7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2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E978-57AF-434B-A2D9-D5C63CBE9E7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2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E978-57AF-434B-A2D9-D5C63CBE9E7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2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E978-57AF-434B-A2D9-D5C63CBE9E7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2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mediadidaktika.ru/" TargetMode="External"/><Relationship Id="rId7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hyperlink" Target="https://www.labster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floraincognita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hyperlink" Target="https://floraincognita.com/" TargetMode="External"/><Relationship Id="rId7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hyperlink" Target="https://docs.google.com/presentation/d/17skaS8nx4JK5sKSlSn7WrInVPXCA0MIOhJwWtaglwxg/present?slide=id.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3.png"/><Relationship Id="rId7" Type="http://schemas.openxmlformats.org/officeDocument/2006/relationships/hyperlink" Target="https://cacoo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iktochart.com/" TargetMode="External"/><Relationship Id="rId5" Type="http://schemas.openxmlformats.org/officeDocument/2006/relationships/hyperlink" Target="http://canva.com/" TargetMode="External"/><Relationship Id="rId4" Type="http://schemas.openxmlformats.org/officeDocument/2006/relationships/hyperlink" Target="http://easel.ly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graphics.wciom.ru/" TargetMode="External"/><Relationship Id="rId3" Type="http://schemas.openxmlformats.org/officeDocument/2006/relationships/image" Target="../media/image6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10" Type="http://schemas.openxmlformats.org/officeDocument/2006/relationships/hyperlink" Target="http://histrf.ru/mediateka/infografika" TargetMode="External"/><Relationship Id="rId4" Type="http://schemas.openxmlformats.org/officeDocument/2006/relationships/image" Target="../media/image66.jpg"/><Relationship Id="rId9" Type="http://schemas.openxmlformats.org/officeDocument/2006/relationships/hyperlink" Target="http://www.aif.ru/infographi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meo.com/6505158" TargetMode="Externa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3.png"/><Relationship Id="rId7" Type="http://schemas.openxmlformats.org/officeDocument/2006/relationships/hyperlink" Target="https://www.genial.ly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iki-sibiriada.ru/index.php?title=Glogster" TargetMode="External"/><Relationship Id="rId5" Type="http://schemas.openxmlformats.org/officeDocument/2006/relationships/hyperlink" Target="http://wiki-sibiriada.ru/index.php?title=Speakingimage" TargetMode="External"/><Relationship Id="rId4" Type="http://schemas.openxmlformats.org/officeDocument/2006/relationships/hyperlink" Target="http://wiki-sibiriada.ru/index.php?title=ThingLink" TargetMode="External"/><Relationship Id="rId9" Type="http://schemas.openxmlformats.org/officeDocument/2006/relationships/hyperlink" Target="https://view.genial.ly/59f744564f0bda10f0ae4c9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lementy.ru/posters" TargetMode="External"/><Relationship Id="rId5" Type="http://schemas.openxmlformats.org/officeDocument/2006/relationships/hyperlink" Target="https://elementy.ru/posters/aviation" TargetMode="External"/><Relationship Id="rId4" Type="http://schemas.openxmlformats.org/officeDocument/2006/relationships/image" Target="../media/image7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hyperlink" Target="https://elementy.ru/posters/perpetuu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hyperlink" Target="https://view.genial.ly/59f6e1bc2b06881be80da6e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linoit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izika-sila.ucoz.ru/" TargetMode="External"/><Relationship Id="rId5" Type="http://schemas.openxmlformats.org/officeDocument/2006/relationships/image" Target="../media/image80.jpg"/><Relationship Id="rId4" Type="http://schemas.openxmlformats.org/officeDocument/2006/relationships/hyperlink" Target="https://sites.google.com/s/1r4fqS9x5Adg1mKcLrmEt88SFk9gmY15C/p/1mtyj0uexbuSQZ9s_DnNlrJIV7AamUeKw/edit?ths=true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hyperlink" Target="https://davlenie.ucoz.ru/" TargetMode="External"/><Relationship Id="rId7" Type="http://schemas.openxmlformats.org/officeDocument/2006/relationships/image" Target="../media/image8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www.virtulab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3.png"/><Relationship Id="rId7" Type="http://schemas.openxmlformats.org/officeDocument/2006/relationships/image" Target="../media/image11.jpg"/><Relationship Id="rId2" Type="http://schemas.openxmlformats.org/officeDocument/2006/relationships/hyperlink" Target="http://www.virtulab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labz.eu/lab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labz.eu/labs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diadidaktika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506" y="324694"/>
            <a:ext cx="2428494" cy="147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227" y="858696"/>
            <a:ext cx="3635896" cy="936104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800446" y="1534065"/>
            <a:ext cx="51588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 smtClean="0">
              <a:solidFill>
                <a:srgbClr val="FF000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</a:t>
            </a:r>
            <a:r>
              <a:rPr lang="ru-RU" sz="2400" b="1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цифровых инструментов в формировании </a:t>
            </a:r>
            <a:r>
              <a:rPr lang="ru-RU" sz="2400" b="1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2400" b="1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  <a:endParaRPr lang="ru-RU" sz="2400" b="1" dirty="0">
              <a:solidFill>
                <a:srgbClr val="AAA9A9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1561" y="3651870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549F"/>
                </a:solidFill>
                <a:latin typeface="PT Sans" panose="020B0503020203020204" pitchFamily="34" charset="-52"/>
              </a:rPr>
              <a:t>Вологодская Ольга Владимировна,</a:t>
            </a:r>
            <a:endParaRPr lang="ru-RU" b="1" dirty="0">
              <a:solidFill>
                <a:srgbClr val="00549F"/>
              </a:solidFill>
              <a:latin typeface="PT Sans" panose="020B0503020203020204" pitchFamily="34" charset="-52"/>
            </a:endParaRPr>
          </a:p>
          <a:p>
            <a:r>
              <a:rPr lang="ru-RU" b="1" dirty="0">
                <a:solidFill>
                  <a:srgbClr val="00549F"/>
                </a:solidFill>
                <a:latin typeface="PT Sans" panose="020B0503020203020204" pitchFamily="34" charset="-52"/>
              </a:rPr>
              <a:t>с</a:t>
            </a:r>
            <a:r>
              <a:rPr lang="ru-RU" b="1" dirty="0" smtClean="0">
                <a:solidFill>
                  <a:srgbClr val="00549F"/>
                </a:solidFill>
                <a:latin typeface="PT Sans" panose="020B0503020203020204" pitchFamily="34" charset="-52"/>
              </a:rPr>
              <a:t>тарший </a:t>
            </a:r>
            <a:r>
              <a:rPr lang="ru-RU" b="1" dirty="0">
                <a:solidFill>
                  <a:srgbClr val="00549F"/>
                </a:solidFill>
                <a:latin typeface="PT Sans" panose="020B0503020203020204" pitchFamily="34" charset="-52"/>
              </a:rPr>
              <a:t>преподаватель</a:t>
            </a:r>
          </a:p>
          <a:p>
            <a:r>
              <a:rPr lang="ru-RU" b="1" dirty="0" err="1" smtClean="0">
                <a:solidFill>
                  <a:srgbClr val="00549F"/>
                </a:solidFill>
                <a:latin typeface="PT Sans" panose="020B0503020203020204" pitchFamily="34" charset="-52"/>
              </a:rPr>
              <a:t>ПМЦПКиППРО</a:t>
            </a:r>
            <a:r>
              <a:rPr lang="ru-RU" b="1" dirty="0" smtClean="0">
                <a:solidFill>
                  <a:srgbClr val="00549F"/>
                </a:solidFill>
                <a:latin typeface="PT Sans" panose="020B0503020203020204" pitchFamily="34" charset="-52"/>
              </a:rPr>
              <a:t> </a:t>
            </a:r>
            <a:r>
              <a:rPr lang="ru-RU" b="1" dirty="0" err="1" smtClean="0">
                <a:solidFill>
                  <a:srgbClr val="00549F"/>
                </a:solidFill>
                <a:latin typeface="PT Sans" panose="020B0503020203020204" pitchFamily="34" charset="-52"/>
              </a:rPr>
              <a:t>ИПиО</a:t>
            </a:r>
            <a:r>
              <a:rPr lang="ru-RU" b="1" dirty="0">
                <a:solidFill>
                  <a:srgbClr val="00549F"/>
                </a:solidFill>
                <a:latin typeface="PT Sans" panose="020B0503020203020204" pitchFamily="34" charset="-52"/>
              </a:rPr>
              <a:t> </a:t>
            </a:r>
            <a:r>
              <a:rPr lang="ru-RU" b="1" dirty="0" smtClean="0">
                <a:solidFill>
                  <a:srgbClr val="00549F"/>
                </a:solidFill>
                <a:latin typeface="PT Sans" panose="020B0503020203020204" pitchFamily="34" charset="-52"/>
              </a:rPr>
              <a:t>КФУ</a:t>
            </a:r>
            <a:endParaRPr lang="ru-RU" b="1" dirty="0">
              <a:solidFill>
                <a:srgbClr val="00549F"/>
              </a:solidFill>
              <a:latin typeface="PT Sans" panose="020B0503020203020204" pitchFamily="34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BAE9821-6251-4B19-B4F1-359BD6BFDC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36156"/>
            <a:ext cx="3209761" cy="4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4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" y="4691789"/>
            <a:ext cx="2890510" cy="3782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3578" y="2036336"/>
            <a:ext cx="2695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http://mediadidaktika.ru/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19" y="987574"/>
            <a:ext cx="5420137" cy="33638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70" y="587038"/>
            <a:ext cx="5427676" cy="45564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70" y="620187"/>
            <a:ext cx="5427676" cy="45355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669" y="587038"/>
            <a:ext cx="5556078" cy="4482986"/>
          </a:xfrm>
          <a:prstGeom prst="rect">
            <a:avLst/>
          </a:prstGeom>
        </p:spPr>
      </p:pic>
      <p:pic>
        <p:nvPicPr>
          <p:cNvPr id="4098" name="Picture 2" descr="Медиадидактик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96908"/>
            <a:ext cx="2041475" cy="105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84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9190"/>
            <a:ext cx="2890510" cy="3782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" y="771704"/>
            <a:ext cx="1704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1347614"/>
            <a:ext cx="2706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4"/>
              </a:rPr>
              <a:t>https://www.labster.com/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06263"/>
            <a:ext cx="5713522" cy="44707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71704"/>
            <a:ext cx="8964488" cy="43053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22" y="580076"/>
            <a:ext cx="6430993" cy="45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217706"/>
            <a:ext cx="2828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2"/>
              </a:rPr>
              <a:t>https://floraincognita.com/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3" y="902425"/>
            <a:ext cx="8676456" cy="39458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9190"/>
            <a:ext cx="2890510" cy="37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0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05" y="4717905"/>
            <a:ext cx="2890510" cy="3782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81918" y="234215"/>
            <a:ext cx="2828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https://floraincognita.com/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349" y="90203"/>
            <a:ext cx="1771452" cy="74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" y="965854"/>
            <a:ext cx="2030610" cy="35956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05" y="965854"/>
            <a:ext cx="2064983" cy="3630161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2211803" y="2893788"/>
            <a:ext cx="244602" cy="1692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61" y="965855"/>
            <a:ext cx="2072772" cy="3655496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>
            <a:off x="4483056" y="2876943"/>
            <a:ext cx="244602" cy="1692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6804293" y="2926094"/>
            <a:ext cx="244602" cy="1692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94" y="965854"/>
            <a:ext cx="1852299" cy="36727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95" y="970840"/>
            <a:ext cx="1961490" cy="36677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95" y="965854"/>
            <a:ext cx="1961490" cy="375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5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" y="4651377"/>
            <a:ext cx="2758670" cy="3782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51920" y="136771"/>
            <a:ext cx="5112568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Использование дополненной (AR) и виртуальной (VR) реальности в образовательном процессе.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24128" y="1144526"/>
            <a:ext cx="32339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Сегодня человека ограничивает не нехватка информации, а сложность ее осмысления и применения — иными словами, нужен новый тип интерфейса</a:t>
            </a:r>
            <a:r>
              <a:rPr lang="ru-RU" b="1" dirty="0" smtClean="0"/>
              <a:t>.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 smtClean="0"/>
              <a:t> </a:t>
            </a:r>
            <a:r>
              <a:rPr lang="ru-RU" b="1" dirty="0"/>
              <a:t>Самым перспективным решением выглядит </a:t>
            </a:r>
            <a:r>
              <a:rPr lang="ru-RU" b="1" i="1" dirty="0">
                <a:solidFill>
                  <a:srgbClr val="FF0000"/>
                </a:solidFill>
              </a:rPr>
              <a:t>дополненная </a:t>
            </a:r>
            <a:r>
              <a:rPr lang="ru-RU" b="1" i="1" dirty="0" smtClean="0">
                <a:solidFill>
                  <a:srgbClr val="FF0000"/>
                </a:solidFill>
              </a:rPr>
              <a:t> и виртуальная </a:t>
            </a:r>
            <a:r>
              <a:rPr lang="ru-RU" b="1" dirty="0" smtClean="0"/>
              <a:t>реальность</a:t>
            </a:r>
            <a:r>
              <a:rPr lang="ru-RU" b="1" dirty="0"/>
              <a:t>.</a:t>
            </a:r>
          </a:p>
        </p:txBody>
      </p:sp>
      <p:pic>
        <p:nvPicPr>
          <p:cNvPr id="1026" name="Picture 2" descr="Что нужно AR и VR для стабильного развития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0" y="1144526"/>
            <a:ext cx="5495841" cy="30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08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" y="4651377"/>
            <a:ext cx="2758670" cy="3782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51920" y="136771"/>
            <a:ext cx="5112568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Использование дополненной (AR) и виртуальной (VR) реальности в образовательном процессе.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131" y="1131589"/>
            <a:ext cx="347874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Дополненная реальность </a:t>
            </a:r>
            <a:r>
              <a:rPr lang="ru-RU" sz="1600" b="1" dirty="0"/>
              <a:t>(</a:t>
            </a:r>
            <a:r>
              <a:rPr lang="ru-RU" sz="1600" b="1" dirty="0" err="1"/>
              <a:t>augmented</a:t>
            </a:r>
            <a:r>
              <a:rPr lang="ru-RU" sz="1600" b="1" dirty="0"/>
              <a:t> </a:t>
            </a:r>
            <a:r>
              <a:rPr lang="ru-RU" sz="1600" b="1" dirty="0" err="1"/>
              <a:t>reality</a:t>
            </a:r>
            <a:r>
              <a:rPr lang="ru-RU" sz="1600" b="1" dirty="0"/>
              <a:t>, AR) — среда с прямым или косвенным дополнением физического мира цифровыми данными в режиме реального времени при помощи компьютерных устройств — планшетов, смартфонов и инновационных гаджетов (вроде </a:t>
            </a:r>
            <a:r>
              <a:rPr lang="ru-RU" sz="1600" b="1" dirty="0" err="1"/>
              <a:t>Google</a:t>
            </a:r>
            <a:r>
              <a:rPr lang="ru-RU" sz="1600" b="1" dirty="0"/>
              <a:t> </a:t>
            </a:r>
            <a:r>
              <a:rPr lang="ru-RU" sz="1600" b="1" dirty="0" err="1"/>
              <a:t>Glass</a:t>
            </a:r>
            <a:r>
              <a:rPr lang="ru-RU" sz="1600" b="1" dirty="0"/>
              <a:t>), а также программного обеспечения к ним.</a:t>
            </a:r>
          </a:p>
        </p:txBody>
      </p:sp>
      <p:pic>
        <p:nvPicPr>
          <p:cNvPr id="2050" name="Picture 2" descr="Дополненная реальность в образовании для предмета биологи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9621"/>
            <a:ext cx="5328592" cy="299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18" y="1447814"/>
            <a:ext cx="5278471" cy="2969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19" y="1447814"/>
            <a:ext cx="5315070" cy="29897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18" y="1447815"/>
            <a:ext cx="5315071" cy="29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4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" y="4651377"/>
            <a:ext cx="2758670" cy="3782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51920" y="136771"/>
            <a:ext cx="5112568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Использование дополненной (AR) и виртуальной (VR) реальности в образовательном процессе.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138" y="771704"/>
            <a:ext cx="3478749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Виртуальная реальность (VR) – </a:t>
            </a:r>
            <a:r>
              <a:rPr lang="ru-RU" sz="1600" b="1" dirty="0"/>
              <a:t>это создаваемая трехмерная среда, с </a:t>
            </a:r>
            <a:r>
              <a:rPr lang="ru-RU" sz="1600" b="1" dirty="0" smtClean="0"/>
              <a:t>которой пользователь </a:t>
            </a:r>
            <a:r>
              <a:rPr lang="ru-RU" sz="1600" b="1" dirty="0"/>
              <a:t>может взаимодействовать за счет полного или </a:t>
            </a:r>
            <a:r>
              <a:rPr lang="ru-RU" sz="1600" b="1" dirty="0" smtClean="0"/>
              <a:t>частичного погружения</a:t>
            </a:r>
            <a:r>
              <a:rPr lang="ru-RU" sz="1600" b="1" dirty="0"/>
              <a:t>. </a:t>
            </a:r>
          </a:p>
          <a:p>
            <a:pPr algn="just"/>
            <a:r>
              <a:rPr lang="ru-RU" sz="1600" b="1" dirty="0"/>
              <a:t>Для перехода в режим</a:t>
            </a:r>
          </a:p>
          <a:p>
            <a:pPr algn="just"/>
            <a:r>
              <a:rPr lang="ru-RU" sz="1600" b="1" dirty="0"/>
              <a:t>дополненной реальности используются устройства трехмерного просмотра с</a:t>
            </a:r>
          </a:p>
          <a:p>
            <a:pPr algn="just"/>
            <a:r>
              <a:rPr lang="ru-RU" sz="1600" b="1" dirty="0"/>
              <a:t>распознаванием жестов, объектов, браузеры с дополненной реальностью.</a:t>
            </a:r>
          </a:p>
        </p:txBody>
      </p:sp>
      <p:pic>
        <p:nvPicPr>
          <p:cNvPr id="3074" name="Picture 2" descr="Виртуальная и дополненная реальность в медицине Make-3D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75588"/>
            <a:ext cx="5371356" cy="357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95" y="1075588"/>
            <a:ext cx="5513217" cy="35757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03" y="1203597"/>
            <a:ext cx="5520809" cy="34477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1075589"/>
            <a:ext cx="5517071" cy="37649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9920" y="3859387"/>
            <a:ext cx="3449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hlinkClick r:id="rId7"/>
              </a:rPr>
              <a:t>https://</a:t>
            </a:r>
            <a:r>
              <a:rPr lang="en-US" sz="1200" b="1" dirty="0" smtClean="0">
                <a:hlinkClick r:id="rId7"/>
              </a:rPr>
              <a:t>docs.google.com/presentation/d/17skaS8nx4JK5sKSlSn7WrInVPXCA0MIOhJwWtaglwxg/present?slide=id.p</a:t>
            </a:r>
            <a:r>
              <a:rPr lang="ru-RU" sz="1200" b="1" dirty="0" smtClean="0"/>
              <a:t>  (коллекция приложений для </a:t>
            </a:r>
            <a:r>
              <a:rPr lang="en-US" sz="1200" b="1" dirty="0" smtClean="0"/>
              <a:t>AR </a:t>
            </a:r>
            <a:r>
              <a:rPr lang="ru-RU" sz="1200" b="1" dirty="0" smtClean="0"/>
              <a:t>и </a:t>
            </a:r>
            <a:r>
              <a:rPr lang="en-US" sz="1200" b="1" dirty="0" smtClean="0"/>
              <a:t>VR</a:t>
            </a:r>
            <a:r>
              <a:rPr lang="ru-RU" sz="1200" b="1" dirty="0" smtClean="0"/>
              <a:t> реальности в образовании)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22563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" y="4651377"/>
            <a:ext cx="2758670" cy="3782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51920" y="136771"/>
            <a:ext cx="5112568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FF0000"/>
                </a:solidFill>
              </a:rPr>
              <a:t>Мультимодальный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(</a:t>
            </a:r>
            <a:r>
              <a:rPr lang="ru-RU" b="1" dirty="0">
                <a:solidFill>
                  <a:srgbClr val="FF0000"/>
                </a:solidFill>
              </a:rPr>
              <a:t>цифровой, мультимедийный) </a:t>
            </a:r>
            <a:r>
              <a:rPr lang="ru-RU" b="1" dirty="0" smtClean="0">
                <a:solidFill>
                  <a:srgbClr val="FF0000"/>
                </a:solidFill>
              </a:rPr>
              <a:t>текст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309" y="987574"/>
            <a:ext cx="4679163" cy="39764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1347614"/>
            <a:ext cx="36724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Принципиально </a:t>
            </a:r>
            <a:r>
              <a:rPr lang="ru-RU" b="1" dirty="0"/>
              <a:t>отличается от печатных книг, даже если они снабжены красочными картинками. </a:t>
            </a:r>
            <a:endParaRPr lang="ru-RU" b="1" dirty="0" smtClean="0"/>
          </a:p>
          <a:p>
            <a:pPr algn="just"/>
            <a:r>
              <a:rPr lang="ru-RU" b="1" dirty="0" smtClean="0"/>
              <a:t>Его </a:t>
            </a:r>
            <a:r>
              <a:rPr lang="ru-RU" b="1" dirty="0"/>
              <a:t>смысловой диапазон чрезвычайно широк и изменчив; его отдельные составляющие (картинка, звук, видео) могут дополнять и усиливать написанное буквами сообщение.</a:t>
            </a:r>
          </a:p>
        </p:txBody>
      </p:sp>
    </p:spTree>
    <p:extLst>
      <p:ext uri="{BB962C8B-B14F-4D97-AF65-F5344CB8AC3E}">
        <p14:creationId xmlns:p14="http://schemas.microsoft.com/office/powerpoint/2010/main" val="87004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" y="4651377"/>
            <a:ext cx="2758670" cy="3782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1" y="1460210"/>
            <a:ext cx="8330573" cy="30557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51920" y="136771"/>
            <a:ext cx="5112568" cy="132343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1"/>
                </a:solidFill>
              </a:rPr>
              <a:t>Социальные сети,  </a:t>
            </a:r>
            <a:r>
              <a:rPr lang="ru-RU" sz="1600" b="1" dirty="0">
                <a:solidFill>
                  <a:schemeClr val="bg1"/>
                </a:solidFill>
              </a:rPr>
              <a:t>инструменты </a:t>
            </a:r>
            <a:r>
              <a:rPr lang="ru-RU" sz="1600" b="1" dirty="0" err="1">
                <a:solidFill>
                  <a:schemeClr val="bg1"/>
                </a:solidFill>
              </a:rPr>
              <a:t>Google</a:t>
            </a:r>
            <a:r>
              <a:rPr lang="ru-RU" sz="1600" b="1" dirty="0">
                <a:solidFill>
                  <a:schemeClr val="bg1"/>
                </a:solidFill>
              </a:rPr>
              <a:t>, веб-сайт </a:t>
            </a:r>
            <a:r>
              <a:rPr lang="ru-RU" sz="1600" b="1" dirty="0" err="1">
                <a:solidFill>
                  <a:schemeClr val="bg1"/>
                </a:solidFill>
              </a:rPr>
              <a:t>Wiki</a:t>
            </a:r>
            <a:r>
              <a:rPr lang="ru-RU" sz="1600" b="1" dirty="0">
                <a:solidFill>
                  <a:schemeClr val="bg1"/>
                </a:solidFill>
              </a:rPr>
              <a:t>, </a:t>
            </a:r>
            <a:r>
              <a:rPr lang="ru-RU" sz="1600" b="1" dirty="0" err="1">
                <a:solidFill>
                  <a:schemeClr val="bg1"/>
                </a:solidFill>
              </a:rPr>
              <a:t>покдасты</a:t>
            </a:r>
            <a:r>
              <a:rPr lang="ru-RU" sz="1600" b="1" dirty="0">
                <a:solidFill>
                  <a:schemeClr val="bg1"/>
                </a:solidFill>
              </a:rPr>
              <a:t> для распространения звуковых файлов или видео в сети Интернет, блоги, </a:t>
            </a:r>
            <a:r>
              <a:rPr lang="ru-RU" sz="1600" b="1" dirty="0" err="1">
                <a:solidFill>
                  <a:schemeClr val="bg1"/>
                </a:solidFill>
              </a:rPr>
              <a:t>видеохостинг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Youtube</a:t>
            </a:r>
            <a:r>
              <a:rPr lang="ru-RU" sz="1600" b="1" dirty="0">
                <a:solidFill>
                  <a:schemeClr val="bg1"/>
                </a:solidFill>
              </a:rPr>
              <a:t>, облачные технологии – все это можно и нужно использовать в обучении</a:t>
            </a:r>
          </a:p>
        </p:txBody>
      </p:sp>
    </p:spTree>
    <p:extLst>
      <p:ext uri="{BB962C8B-B14F-4D97-AF65-F5344CB8AC3E}">
        <p14:creationId xmlns:p14="http://schemas.microsoft.com/office/powerpoint/2010/main" val="325274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51920" y="134505"/>
            <a:ext cx="5112568" cy="1664901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/>
              <a:t>Работа с документами онлайн и совместное </a:t>
            </a:r>
            <a:r>
              <a:rPr lang="ru-RU" b="1" dirty="0" smtClean="0"/>
              <a:t>онлайн-редактирование - </a:t>
            </a:r>
            <a:r>
              <a:rPr lang="ru-RU" b="1" dirty="0"/>
              <a:t>одна из базовых опций, необходимых в </a:t>
            </a:r>
            <a:r>
              <a:rPr lang="ru-RU" b="1" dirty="0" smtClean="0"/>
              <a:t>обучении</a:t>
            </a:r>
            <a:r>
              <a:rPr lang="ru-RU" b="1" dirty="0"/>
              <a:t>, возможна посредством знакомого многим облачного сервиса </a:t>
            </a:r>
            <a:r>
              <a:rPr lang="ru-RU" b="1" dirty="0" err="1"/>
              <a:t>Google</a:t>
            </a:r>
            <a:r>
              <a:rPr lang="ru-RU" b="1" dirty="0"/>
              <a:t> </a:t>
            </a:r>
            <a:r>
              <a:rPr lang="ru-RU" b="1" dirty="0" err="1"/>
              <a:t>Drive</a:t>
            </a:r>
            <a:r>
              <a:rPr lang="ru-RU" b="1" dirty="0"/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78640"/>
            <a:ext cx="3528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цифровых инструментов в формировании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естественнонаучной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4569779"/>
            <a:ext cx="2890510" cy="3782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5" y="1923678"/>
            <a:ext cx="5310591" cy="2124236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3390843" y="3426126"/>
            <a:ext cx="1663742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46" y="2024266"/>
            <a:ext cx="4020723" cy="2923748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7740352" y="2027484"/>
            <a:ext cx="1327617" cy="27972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92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9190"/>
            <a:ext cx="2890510" cy="3782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6321" y="1070614"/>
            <a:ext cx="34563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общество – информационное общество, которое характеризуется развитием компьютерной техники и средств связи, стремительно «умнеют» окружающие нас вещи и устройства, делая жизнь более комфортной, безопасной и интересной.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755" y="868593"/>
            <a:ext cx="5360189" cy="326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8885"/>
            <a:ext cx="3373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b="1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b="1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  <a:endParaRPr lang="ru-RU" sz="1200" b="1" dirty="0">
              <a:solidFill>
                <a:srgbClr val="AAA9A9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5413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178640"/>
            <a:ext cx="3528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цифровых инструментов в формировании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естественнонаучной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4706501"/>
            <a:ext cx="2890510" cy="37823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779912" y="134506"/>
            <a:ext cx="5184576" cy="452532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Сетевые проекты </a:t>
            </a:r>
            <a:r>
              <a:rPr lang="en-US" sz="2000" b="1" dirty="0" smtClean="0">
                <a:solidFill>
                  <a:schemeClr val="tx1"/>
                </a:solidFill>
              </a:rPr>
              <a:t> c  </a:t>
            </a:r>
            <a:r>
              <a:rPr lang="ru-RU" sz="2000" b="1" dirty="0" smtClean="0">
                <a:solidFill>
                  <a:schemeClr val="tx1"/>
                </a:solidFill>
              </a:rPr>
              <a:t>сервисами  </a:t>
            </a:r>
            <a:r>
              <a:rPr lang="en-US" sz="2000" b="1" dirty="0" smtClean="0">
                <a:solidFill>
                  <a:schemeClr val="tx1"/>
                </a:solidFill>
              </a:rPr>
              <a:t>Google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883420"/>
            <a:ext cx="8244408" cy="36617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596194"/>
            <a:ext cx="5206276" cy="2949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47552"/>
            <a:ext cx="5472608" cy="30462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00744"/>
            <a:ext cx="5445308" cy="30984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854164"/>
            <a:ext cx="8676456" cy="368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9" y="4659190"/>
            <a:ext cx="2736304" cy="3782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95936" y="134506"/>
            <a:ext cx="4968552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Рабочий лист в табличном редакторе </a:t>
            </a:r>
            <a:r>
              <a:rPr lang="en-US" b="1" dirty="0" smtClean="0"/>
              <a:t>Excel</a:t>
            </a:r>
            <a:endParaRPr lang="en-US" b="1" dirty="0"/>
          </a:p>
          <a:p>
            <a:pPr algn="ctr"/>
            <a:r>
              <a:rPr lang="ru-RU" b="1" dirty="0" smtClean="0"/>
              <a:t>примеры </a:t>
            </a:r>
            <a:r>
              <a:rPr lang="ru-RU" b="1" dirty="0"/>
              <a:t>использования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53" y="908117"/>
            <a:ext cx="6283225" cy="3940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92" y="797512"/>
            <a:ext cx="6053746" cy="42196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92" y="801661"/>
            <a:ext cx="6019396" cy="42514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92" y="768832"/>
            <a:ext cx="4918613" cy="42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3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3707904" y="134507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734956" y="134507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22C22CC-FF17-4C06-B3A5-E867ECA20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4569780"/>
            <a:ext cx="2890510" cy="37823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305780" y="1167594"/>
            <a:ext cx="4410236" cy="2646294"/>
            <a:chOff x="2757329" y="879872"/>
            <a:chExt cx="2622244" cy="2304255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757329" y="879872"/>
              <a:ext cx="2622244" cy="230425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2757329" y="992356"/>
              <a:ext cx="2622244" cy="2079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/>
                <a:t>Визуализация информации </a:t>
              </a:r>
              <a:r>
                <a:rPr lang="ru-RU" sz="2400" b="1" dirty="0"/>
                <a:t>— это представление данных в виде, который обеспечивает наиболее эффективную работу </a:t>
              </a:r>
              <a:r>
                <a:rPr lang="ru-RU" sz="2400" b="1" dirty="0" smtClean="0"/>
                <a:t> </a:t>
              </a:r>
              <a:r>
                <a:rPr lang="ru-RU" sz="2400" b="1" dirty="0"/>
                <a:t>по их изучению</a:t>
              </a:r>
              <a:r>
                <a:rPr lang="ru-RU" b="1" dirty="0"/>
                <a:t>.</a:t>
              </a:r>
              <a:endParaRPr lang="ru-RU" b="1" kern="12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11961" y="178522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549F"/>
                </a:solidFill>
              </a:rPr>
              <a:t>Обзор конструкторов визуализации, интерпретации информации </a:t>
            </a:r>
            <a:endParaRPr lang="ru-RU" sz="2000" b="1" dirty="0">
              <a:solidFill>
                <a:srgbClr val="00549F"/>
              </a:solidFill>
            </a:endParaRPr>
          </a:p>
        </p:txBody>
      </p:sp>
      <p:pic>
        <p:nvPicPr>
          <p:cNvPr id="14338" name="Picture 2" descr="Интернет-технологии в учебном процессе (4): Ментальная кар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26" y="1170707"/>
            <a:ext cx="3271545" cy="149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вектора · timeline · шаблон · иконки · тонкий - Векторная графика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695" y="2537609"/>
            <a:ext cx="2368675" cy="123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Роза ветров.Север: LearningApps: играем с хронологической линейко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241" y="3840842"/>
            <a:ext cx="2538215" cy="9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4950" y="134507"/>
            <a:ext cx="3528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цифровых инструментов в формировании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естественнонаучной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</a:p>
        </p:txBody>
      </p:sp>
      <p:pic>
        <p:nvPicPr>
          <p:cNvPr id="6146" name="Picture 2" descr="https://ic.pics.livejournal.com/metodika_rki/33112598/42019/42019_9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069" y="799074"/>
            <a:ext cx="1981994" cy="9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b7806f7e-a-62cb3a1a-s-sites.googlegroups.com/site/pmckyrs/servisy-web-2-0-dla-ucitela/infografika/Infografika-1-768x450.png?attachauth=ANoY7crz8rD3w6J4XelAN5suQVeujC_40SeHr5PYSXjP4RDbS2stTf41vcr2veHHuZkK6u3ciGwVUHV96KIO-u2fd-WGi3Zy7s_iLtYBYvxsobKZDFo1Micbg0oYipHhcwgjFnNV0ZwMkIajWhZhk10y-dF9RJuvAyi4vYIaSJaY0tUCW0QmyccgLelY4Bb-cy122-_CiMu0g3siajKLN5VRZzH4aK6J0Sd8NEfqwuTwjUDUU2ihrjURcw31tAUd2wTCd-hv8Hkdau-zRvVTbUSj0SQeg87Ufg%3D%3D&amp;attredirects=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891" y="3615929"/>
            <a:ext cx="2298250" cy="134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32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3707904" y="134507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734956" y="134507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22C22CC-FF17-4C06-B3A5-E867ECA20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0" y="4569779"/>
            <a:ext cx="2890510" cy="3782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4950" y="134507"/>
            <a:ext cx="3528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цифровых инструментов в формировании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естественнонаучной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134507"/>
            <a:ext cx="5040560" cy="1699161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err="1" smtClean="0">
                <a:solidFill>
                  <a:srgbClr val="FF0000"/>
                </a:solidFill>
              </a:rPr>
              <a:t>Инфографика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-</a:t>
            </a:r>
            <a:r>
              <a:rPr lang="ru-RU" sz="1600" b="1" dirty="0"/>
              <a:t>- один из способов визуализации информации. </a:t>
            </a:r>
          </a:p>
          <a:p>
            <a:pPr algn="just"/>
            <a:r>
              <a:rPr lang="ru-RU" sz="1600" b="1" dirty="0"/>
              <a:t>Это особым образом иллюстрированная информация, которая представлена одновременно в виде текстов, а также диаграмм, графиков, различных рисунков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0738" y="1563638"/>
            <a:ext cx="31591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Инструменты для создания </a:t>
            </a:r>
            <a:r>
              <a:rPr lang="ru-RU" b="1" dirty="0" err="1" smtClean="0"/>
              <a:t>инфографики</a:t>
            </a:r>
            <a:r>
              <a:rPr lang="ru-RU" b="1" dirty="0" smtClean="0"/>
              <a:t>:</a:t>
            </a:r>
          </a:p>
          <a:p>
            <a:pPr algn="ctr"/>
            <a:endParaRPr lang="ru-RU" b="1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n-US" b="1" dirty="0">
                <a:hlinkClick r:id="rId4"/>
              </a:rPr>
              <a:t>Easel.ly</a:t>
            </a:r>
            <a:r>
              <a:rPr lang="en-US" dirty="0"/>
              <a:t> </a:t>
            </a:r>
            <a:endParaRPr lang="ru-RU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n-US" b="1" dirty="0" smtClean="0">
                <a:hlinkClick r:id="rId5"/>
              </a:rPr>
              <a:t>Canva.com</a:t>
            </a:r>
            <a:endParaRPr lang="ru-RU" b="1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n-US" b="1" dirty="0">
                <a:hlinkClick r:id="rId6"/>
              </a:rPr>
              <a:t>Piktochart.com</a:t>
            </a:r>
            <a:r>
              <a:rPr lang="en-US" dirty="0"/>
              <a:t> </a:t>
            </a:r>
            <a:endParaRPr lang="en-US" b="1" dirty="0"/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hlinkClick r:id="rId7"/>
              </a:rPr>
              <a:t>С</a:t>
            </a:r>
            <a:r>
              <a:rPr lang="en-US" b="1" dirty="0" smtClean="0">
                <a:hlinkClick r:id="rId7"/>
              </a:rPr>
              <a:t>acoo.com</a:t>
            </a:r>
            <a:r>
              <a:rPr lang="en-US" b="1" dirty="0">
                <a:hlinkClick r:id="rId7"/>
              </a:rPr>
              <a:t>/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2052" name="Picture 4" descr="Статистика использования график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2249"/>
            <a:ext cx="5722616" cy="322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8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3707904" y="134507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103505" y="134507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4950" y="134507"/>
            <a:ext cx="36969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цифровых инструментов в формировании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естественнонаучной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35331" y="147863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Примеры </a:t>
            </a:r>
            <a:r>
              <a:rPr lang="ru-RU" b="1" dirty="0" err="1" smtClean="0"/>
              <a:t>инфографики</a:t>
            </a:r>
            <a:r>
              <a:rPr lang="ru-RU" b="1" dirty="0" smtClean="0"/>
              <a:t>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95933"/>
            <a:ext cx="4027827" cy="43655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01" y="519326"/>
            <a:ext cx="5688632" cy="4453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39" y="517195"/>
            <a:ext cx="5632012" cy="45081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530" y="699542"/>
            <a:ext cx="6347525" cy="43257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22C22CC-FF17-4C06-B3A5-E867ECA201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6" y="4569779"/>
            <a:ext cx="2417302" cy="3782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1347614"/>
            <a:ext cx="274877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/>
              <a:t>Источники </a:t>
            </a:r>
            <a:r>
              <a:rPr lang="ru-RU" b="1" dirty="0" err="1" smtClean="0"/>
              <a:t>инфографики</a:t>
            </a:r>
            <a:r>
              <a:rPr lang="ru-RU" b="1" dirty="0" smtClean="0"/>
              <a:t>:</a:t>
            </a:r>
            <a:endParaRPr lang="ru-RU" b="1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 smtClean="0"/>
              <a:t>сайт</a:t>
            </a:r>
            <a:r>
              <a:rPr lang="ru-RU" sz="1600" dirty="0"/>
              <a:t> </a:t>
            </a:r>
            <a:r>
              <a:rPr lang="ru-RU" sz="1600" b="1" dirty="0">
                <a:hlinkClick r:id="rId8"/>
              </a:rPr>
              <a:t>Всероссийского центра изучения общественного мнения</a:t>
            </a:r>
            <a:r>
              <a:rPr lang="ru-RU" sz="1600" b="1" dirty="0"/>
              <a:t> </a:t>
            </a:r>
            <a:r>
              <a:rPr lang="ru-RU" sz="1600" dirty="0"/>
              <a:t>(ВЦИОМ)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 smtClean="0"/>
              <a:t>электронная версия</a:t>
            </a:r>
            <a:r>
              <a:rPr lang="ru-RU" sz="1600" dirty="0"/>
              <a:t> </a:t>
            </a:r>
            <a:r>
              <a:rPr lang="ru-RU" sz="1600" b="1" dirty="0">
                <a:hlinkClick r:id="rId9"/>
              </a:rPr>
              <a:t>газеты «Аргументы и факты»</a:t>
            </a:r>
            <a:endParaRPr lang="ru-RU" sz="16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 smtClean="0"/>
              <a:t>портал</a:t>
            </a:r>
            <a:r>
              <a:rPr lang="ru-RU" sz="1600" dirty="0"/>
              <a:t> </a:t>
            </a:r>
            <a:r>
              <a:rPr lang="ru-RU" sz="1600" b="1" dirty="0">
                <a:hlinkClick r:id="rId10"/>
              </a:rPr>
              <a:t>«История России»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5510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3707904" y="134507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734956" y="134507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22C22CC-FF17-4C06-B3A5-E867ECA20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6" y="4569779"/>
            <a:ext cx="2648604" cy="3782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4950" y="134507"/>
            <a:ext cx="3528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цифровых инструментов в формировании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естественнонаучной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95936" y="182410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Пример анимированной </a:t>
            </a:r>
            <a:r>
              <a:rPr lang="ru-RU" b="1" dirty="0" err="1" smtClean="0"/>
              <a:t>инфографики</a:t>
            </a:r>
            <a:endParaRPr lang="ru-RU" b="1" dirty="0" smtClean="0"/>
          </a:p>
          <a:p>
            <a:pPr algn="ctr"/>
            <a:r>
              <a:rPr lang="ru-RU" b="1" dirty="0" smtClean="0"/>
              <a:t>«Человек </a:t>
            </a:r>
            <a:r>
              <a:rPr lang="ru-RU" b="1" dirty="0"/>
              <a:t>как индустриальный </a:t>
            </a:r>
            <a:r>
              <a:rPr lang="ru-RU" b="1" dirty="0" smtClean="0"/>
              <a:t>дворец»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80" y="873171"/>
            <a:ext cx="6632500" cy="372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16798" y="4633511"/>
            <a:ext cx="291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5"/>
              </a:rPr>
              <a:t>https://vimeo.com/6505158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9473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3707904" y="134507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067944" y="134507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22C22CC-FF17-4C06-B3A5-E867ECA20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4569780"/>
            <a:ext cx="2890510" cy="3782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4950" y="134507"/>
            <a:ext cx="39129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цифровых инструментов в формировании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естественнонаучной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11960" y="156656"/>
            <a:ext cx="4680520" cy="2055054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Интерактивный </a:t>
            </a:r>
            <a:r>
              <a:rPr lang="ru-RU" b="1" dirty="0" smtClean="0">
                <a:solidFill>
                  <a:srgbClr val="FF0000"/>
                </a:solidFill>
              </a:rPr>
              <a:t>плакат </a:t>
            </a:r>
            <a:r>
              <a:rPr lang="ru-RU" dirty="0" smtClean="0"/>
              <a:t>– </a:t>
            </a:r>
            <a:r>
              <a:rPr lang="ru-RU" dirty="0"/>
              <a:t> способ визуализации информации на основе одного изображения, к которому в виде меток ("горячих точек") прикрепляются ссылки на веб-ресурсы и интернет-документы, мультимедийные объекты: видео, аудио, презентации, слайд-шоу, игры, опросы и т.д.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2391617"/>
            <a:ext cx="35511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Веб-ресурсы </a:t>
            </a:r>
            <a:r>
              <a:rPr lang="ru-RU" b="1" dirty="0"/>
              <a:t>для создания интерактивных </a:t>
            </a:r>
            <a:r>
              <a:rPr lang="ru-RU" b="1" dirty="0" smtClean="0"/>
              <a:t>плакатов:</a:t>
            </a:r>
          </a:p>
          <a:p>
            <a:pPr algn="ctr"/>
            <a:endParaRPr lang="ru-RU" b="1" dirty="0"/>
          </a:p>
          <a:p>
            <a:pPr marL="342900" indent="-342900" algn="just">
              <a:buFont typeface="+mj-lt"/>
              <a:buAutoNum type="arabicPeriod"/>
            </a:pPr>
            <a:r>
              <a:rPr lang="en-US" b="1" dirty="0" err="1" smtClean="0">
                <a:hlinkClick r:id="rId4" tooltip="ThingLink"/>
              </a:rPr>
              <a:t>ThingLink</a:t>
            </a:r>
            <a:endParaRPr lang="ru-RU" b="1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n-US" b="1" dirty="0" err="1" smtClean="0">
                <a:hlinkClick r:id="rId5" tooltip="Speakingimage"/>
              </a:rPr>
              <a:t>Speakingimage</a:t>
            </a:r>
            <a:endParaRPr lang="ru-RU" b="1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n-US" b="1" dirty="0" err="1" smtClean="0">
                <a:hlinkClick r:id="rId6" tooltip="Glogster"/>
              </a:rPr>
              <a:t>Glogster</a:t>
            </a:r>
            <a:endParaRPr lang="ru-RU" b="1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n-US" b="1" dirty="0">
                <a:hlinkClick r:id="rId7"/>
              </a:rPr>
              <a:t>Genial.ly</a:t>
            </a:r>
            <a:r>
              <a:rPr lang="en-US" dirty="0">
                <a:hlinkClick r:id="rId7"/>
              </a:rPr>
              <a:t> </a:t>
            </a:r>
            <a:endParaRPr lang="ru-RU" dirty="0" smtClean="0"/>
          </a:p>
          <a:p>
            <a:pPr marL="342900" indent="-342900" algn="just">
              <a:buFont typeface="+mj-lt"/>
              <a:buAutoNum type="arabicPeriod"/>
            </a:pPr>
            <a:endParaRPr lang="ru-RU" dirty="0" smtClean="0"/>
          </a:p>
          <a:p>
            <a:pPr marL="342900" indent="-342900" algn="just">
              <a:buFont typeface="+mj-lt"/>
              <a:buAutoNum type="arabicPeriod"/>
            </a:pP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79" y="1218878"/>
            <a:ext cx="4141644" cy="26643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80881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hlinkClick r:id="rId9"/>
              </a:rPr>
              <a:t>https://view.genial.ly/59f744564f0bda10f0ae4c9d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99707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3707904" y="134507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734956" y="134507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22C22CC-FF17-4C06-B3A5-E867ECA20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4569780"/>
            <a:ext cx="2890510" cy="3782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4949" y="134507"/>
            <a:ext cx="3753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цифровых инструментов в формировании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естественнонаучной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78276" y="130441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549F"/>
                </a:solidFill>
              </a:rPr>
              <a:t>Примеры  интерактивных плакатов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20" y="810833"/>
            <a:ext cx="5492969" cy="38254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2953" y="473061"/>
            <a:ext cx="2143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Покорение воздуха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91046" y="4662315"/>
            <a:ext cx="3749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5"/>
              </a:rPr>
              <a:t>https://elementy.ru/posters/aviation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5589" y="1275606"/>
            <a:ext cx="307145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Большая коллекций интерактивных плакатов представлена на </a:t>
            </a:r>
          </a:p>
          <a:p>
            <a:pPr algn="just"/>
            <a:r>
              <a:rPr lang="ru-RU" sz="2000" b="1" dirty="0"/>
              <a:t>с</a:t>
            </a:r>
            <a:r>
              <a:rPr lang="ru-RU" sz="2000" b="1" dirty="0" smtClean="0"/>
              <a:t>айте «Элементы»</a:t>
            </a:r>
            <a:endParaRPr lang="ru-RU" sz="2000" b="1" dirty="0" smtClean="0">
              <a:hlinkClick r:id="rId6"/>
            </a:endParaRPr>
          </a:p>
          <a:p>
            <a:pPr algn="just"/>
            <a:endParaRPr lang="ru-RU" b="1" dirty="0" smtClean="0">
              <a:hlinkClick r:id="rId6"/>
            </a:endParaRPr>
          </a:p>
          <a:p>
            <a:r>
              <a:rPr lang="ru-RU" dirty="0" smtClean="0">
                <a:hlinkClick r:id="rId6"/>
              </a:rPr>
              <a:t>(</a:t>
            </a:r>
            <a:r>
              <a:rPr lang="en-US" b="1" dirty="0" smtClean="0">
                <a:hlinkClick r:id="rId6"/>
              </a:rPr>
              <a:t>https</a:t>
            </a:r>
            <a:r>
              <a:rPr lang="en-US" b="1" dirty="0">
                <a:hlinkClick r:id="rId6"/>
              </a:rPr>
              <a:t>://</a:t>
            </a:r>
            <a:r>
              <a:rPr lang="en-US" b="1" dirty="0" smtClean="0">
                <a:hlinkClick r:id="rId6"/>
              </a:rPr>
              <a:t>elementy.ru/posters</a:t>
            </a:r>
            <a:r>
              <a:rPr lang="ru-RU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50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3707904" y="134507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734956" y="134507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22C22CC-FF17-4C06-B3A5-E867ECA20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9" y="4680145"/>
            <a:ext cx="2555776" cy="3782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4949" y="134507"/>
            <a:ext cx="3753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цифровых инструментов в формировании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естественнонаучной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8180" y="2558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549F"/>
                </a:solidFill>
              </a:rPr>
              <a:t>Примеры  интерактивных плакатов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20205" y="393728"/>
            <a:ext cx="2502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Вечный </a:t>
            </a:r>
            <a:r>
              <a:rPr lang="ru-RU" b="1" dirty="0" smtClean="0"/>
              <a:t>двигатель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4623358"/>
            <a:ext cx="4056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4"/>
              </a:rPr>
              <a:t>https://elementy.ru/posters/perpetuum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756065"/>
            <a:ext cx="5802983" cy="39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0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3707904" y="134507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734956" y="134507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22C22CC-FF17-4C06-B3A5-E867ECA20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9" y="4680145"/>
            <a:ext cx="2555776" cy="3782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4949" y="134507"/>
            <a:ext cx="3753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цифровых инструментов в формировании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естественнонаучной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8180" y="2558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549F"/>
                </a:solidFill>
              </a:rPr>
              <a:t>Примеры  интерактивных плакатов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20205" y="393728"/>
            <a:ext cx="2502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Фотосинтез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33523" y="471982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hlinkClick r:id="rId4"/>
              </a:rPr>
              <a:t>https://view.genial.ly/59f6e1bc2b06881be80da6e9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59" y="919181"/>
            <a:ext cx="6628541" cy="37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3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9190"/>
            <a:ext cx="2890510" cy="3782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915566"/>
            <a:ext cx="33843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ru-RU" b="1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igital</a:t>
            </a:r>
            <a:r>
              <a:rPr lang="ru-RU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-поколение» </a:t>
            </a:r>
            <a:r>
              <a:rPr lang="ru-RU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 поколение, </a:t>
            </a:r>
            <a:r>
              <a:rPr lang="ru-RU" dirty="0">
                <a:latin typeface="Cambria" panose="02040503050406030204" pitchFamily="18" charset="0"/>
                <a:cs typeface="Times New Roman" panose="02020603050405020304" pitchFamily="18" charset="0"/>
              </a:rPr>
              <a:t>для которого </a:t>
            </a:r>
            <a:r>
              <a:rPr lang="ru-RU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цифровые устройства </a:t>
            </a:r>
            <a:r>
              <a:rPr lang="ru-RU" dirty="0">
                <a:latin typeface="Cambria" panose="02040503050406030204" pitchFamily="18" charset="0"/>
                <a:cs typeface="Times New Roman" panose="02020603050405020304" pitchFamily="18" charset="0"/>
              </a:rPr>
              <a:t>и гаджеты, использующие «продвинутые» технологии, являются обязательными элементами жизненного пространства.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56" y="643569"/>
            <a:ext cx="5282138" cy="422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82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7" y="4758896"/>
            <a:ext cx="2890510" cy="3782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51920" y="134506"/>
            <a:ext cx="5112568" cy="709052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</a:rPr>
              <a:t>Онлайн-доски </a:t>
            </a:r>
            <a:r>
              <a:rPr lang="ru-RU" sz="1400" b="1" dirty="0">
                <a:solidFill>
                  <a:srgbClr val="FF0000"/>
                </a:solidFill>
              </a:rPr>
              <a:t>(</a:t>
            </a:r>
            <a:r>
              <a:rPr lang="ru-RU" sz="1400" b="1" dirty="0" err="1">
                <a:solidFill>
                  <a:srgbClr val="FF0000"/>
                </a:solidFill>
              </a:rPr>
              <a:t>Padlet</a:t>
            </a:r>
            <a:r>
              <a:rPr lang="ru-RU" sz="1400" b="1" dirty="0">
                <a:solidFill>
                  <a:srgbClr val="FF0000"/>
                </a:solidFill>
              </a:rPr>
              <a:t>, Linoit.com и др.) </a:t>
            </a:r>
            <a:r>
              <a:rPr lang="ru-RU" sz="1400" b="1" dirty="0">
                <a:solidFill>
                  <a:schemeClr val="bg1"/>
                </a:solidFill>
              </a:rPr>
              <a:t>вызывают у </a:t>
            </a:r>
            <a:r>
              <a:rPr lang="ru-RU" sz="1400" b="1" dirty="0" smtClean="0">
                <a:solidFill>
                  <a:schemeClr val="bg1"/>
                </a:solidFill>
              </a:rPr>
              <a:t>учащихся  </a:t>
            </a:r>
            <a:r>
              <a:rPr lang="ru-RU" sz="1400" b="1" dirty="0">
                <a:solidFill>
                  <a:schemeClr val="bg1"/>
                </a:solidFill>
              </a:rPr>
              <a:t>наибольший интерес, т.к. позволяют  всем </a:t>
            </a:r>
            <a:r>
              <a:rPr lang="ru-RU" sz="1400" b="1" dirty="0" smtClean="0">
                <a:solidFill>
                  <a:schemeClr val="bg1"/>
                </a:solidFill>
              </a:rPr>
              <a:t>участникам </a:t>
            </a:r>
            <a:r>
              <a:rPr lang="ru-RU" sz="1400" b="1" dirty="0">
                <a:solidFill>
                  <a:schemeClr val="bg1"/>
                </a:solidFill>
              </a:rPr>
              <a:t>одновременно участвовать в работе.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306" y="23594"/>
            <a:ext cx="3528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цифровых инструментов в формировании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естественнонаучной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" y="931179"/>
            <a:ext cx="8981197" cy="38277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" y="931178"/>
            <a:ext cx="9007188" cy="382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500" y="122077"/>
            <a:ext cx="3528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цифровых инструментов в формировании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естественнонаучной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" y="4765265"/>
            <a:ext cx="2890510" cy="3782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23928" y="134506"/>
            <a:ext cx="511256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54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Интернет-площадка </a:t>
            </a:r>
            <a:r>
              <a:rPr lang="en-US" b="1" dirty="0">
                <a:solidFill>
                  <a:srgbClr val="00549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b="1" dirty="0" smtClean="0">
                <a:solidFill>
                  <a:srgbClr val="00549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linoit.com</a:t>
            </a:r>
            <a:r>
              <a:rPr lang="ru-RU" b="1" dirty="0" smtClean="0">
                <a:solidFill>
                  <a:srgbClr val="0054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для </a:t>
            </a:r>
            <a:r>
              <a:rPr lang="ru-RU" b="1" dirty="0">
                <a:solidFill>
                  <a:srgbClr val="0054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совместной работы с веб-заметками</a:t>
            </a:r>
          </a:p>
          <a:p>
            <a:r>
              <a:rPr lang="ru-RU" sz="2000" b="1" dirty="0" smtClean="0">
                <a:solidFill>
                  <a:srgbClr val="0054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54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7574"/>
            <a:ext cx="8121436" cy="3665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67492"/>
            <a:ext cx="8121436" cy="3728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10" y="1029943"/>
            <a:ext cx="8123040" cy="366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b="1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b="1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  <a:endParaRPr lang="ru-RU" sz="1200" b="1" dirty="0">
              <a:solidFill>
                <a:srgbClr val="FF000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3" y="4709260"/>
            <a:ext cx="3190718" cy="3203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80305" y="57134"/>
            <a:ext cx="5328592" cy="1285116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rgbClr val="FF0000"/>
                </a:solidFill>
              </a:rPr>
              <a:t>«Образовательный веб-</a:t>
            </a:r>
            <a:r>
              <a:rPr lang="ru-RU" sz="1600" b="1" dirty="0" err="1">
                <a:solidFill>
                  <a:srgbClr val="FF0000"/>
                </a:solidFill>
              </a:rPr>
              <a:t>квест</a:t>
            </a:r>
            <a:r>
              <a:rPr lang="ru-RU" sz="1600" b="1" dirty="0">
                <a:solidFill>
                  <a:srgbClr val="FF0000"/>
                </a:solidFill>
              </a:rPr>
              <a:t> - (</a:t>
            </a:r>
            <a:r>
              <a:rPr lang="ru-RU" sz="1600" b="1" dirty="0" err="1">
                <a:solidFill>
                  <a:srgbClr val="FF0000"/>
                </a:solidFill>
              </a:rPr>
              <a:t>webquest</a:t>
            </a:r>
            <a:r>
              <a:rPr lang="ru-RU" sz="1600" b="1" dirty="0">
                <a:solidFill>
                  <a:srgbClr val="FF0000"/>
                </a:solidFill>
              </a:rPr>
              <a:t>) - </a:t>
            </a:r>
            <a:r>
              <a:rPr lang="ru-RU" sz="1400" b="1" dirty="0">
                <a:solidFill>
                  <a:schemeClr val="bg1"/>
                </a:solidFill>
              </a:rPr>
              <a:t>проблемное задание c элементами ролевой игры, для выполнения которого используются информационные ресурсы Интернета. Веб – </a:t>
            </a:r>
            <a:r>
              <a:rPr lang="ru-RU" sz="1400" b="1" dirty="0" err="1">
                <a:solidFill>
                  <a:schemeClr val="bg1"/>
                </a:solidFill>
              </a:rPr>
              <a:t>квест</a:t>
            </a:r>
            <a:r>
              <a:rPr lang="ru-RU" sz="1400" b="1" dirty="0">
                <a:solidFill>
                  <a:schemeClr val="bg1"/>
                </a:solidFill>
              </a:rPr>
              <a:t> - это сайт в Интернете, с которым работают учащиеся, выполняя ту или иную учебную задачу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665751" y="158183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79" y="1491138"/>
            <a:ext cx="4949612" cy="321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13901" y="463860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hlinkClick r:id="rId4"/>
              </a:rPr>
              <a:t>https://sites.google.com/s/1r4fqS9x5Adg1mKcLrmEt88SFk9gmY15C/p/1mtyj0uexbuSQZ9s_DnNlrJIV7AamUeKw/edit?ths=true</a:t>
            </a:r>
            <a:endParaRPr lang="ru-RU" sz="12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" y="1491138"/>
            <a:ext cx="3740876" cy="260214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75486" y="4105656"/>
            <a:ext cx="2067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hlinkClick r:id="rId6"/>
              </a:rPr>
              <a:t>http://fizika-sila.ucoz.ru/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88912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b="1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b="1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  <a:endParaRPr lang="ru-RU" sz="1200" b="1" dirty="0">
              <a:solidFill>
                <a:srgbClr val="FF000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3" y="4709260"/>
            <a:ext cx="3190718" cy="3203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5896" y="134506"/>
            <a:ext cx="5328592" cy="853068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Пример </a:t>
            </a:r>
            <a:r>
              <a:rPr lang="ru-RU" b="1" dirty="0">
                <a:solidFill>
                  <a:schemeClr val="tx1"/>
                </a:solidFill>
              </a:rPr>
              <a:t>образовательного </a:t>
            </a:r>
            <a:r>
              <a:rPr lang="ru-RU" b="1" dirty="0" smtClean="0">
                <a:solidFill>
                  <a:schemeClr val="tx1"/>
                </a:solidFill>
              </a:rPr>
              <a:t>веб-</a:t>
            </a:r>
            <a:r>
              <a:rPr lang="ru-RU" b="1" dirty="0" err="1" smtClean="0">
                <a:solidFill>
                  <a:schemeClr val="tx1"/>
                </a:solidFill>
              </a:rPr>
              <a:t>квеста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"</a:t>
            </a:r>
            <a:r>
              <a:rPr lang="ru-RU" b="1" dirty="0">
                <a:solidFill>
                  <a:schemeClr val="tx1"/>
                </a:solidFill>
              </a:rPr>
              <a:t>Давление твердых тел, жидкостей и газов"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665751" y="158183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6429930" y="4709260"/>
            <a:ext cx="23453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hlinkClick r:id="rId3"/>
              </a:rPr>
              <a:t>https://davlenie.ucoz.ru/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0662"/>
            <a:ext cx="7552859" cy="35776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09538"/>
            <a:ext cx="3330147" cy="38678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41" y="1105237"/>
            <a:ext cx="3547296" cy="39555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16" y="1120662"/>
            <a:ext cx="3437198" cy="39933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95" y="1120662"/>
            <a:ext cx="5464822" cy="357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0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b="1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b="1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  <a:endParaRPr lang="ru-RU" sz="1200" b="1" dirty="0">
              <a:solidFill>
                <a:srgbClr val="FF000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3" y="4709260"/>
            <a:ext cx="3190718" cy="320353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665751" y="158183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Картинки по запросу шерил нуссбаум би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85" y="751415"/>
            <a:ext cx="7886390" cy="386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Картинки по запросу шерил нуссбаум би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4992"/>
            <a:ext cx="1514475" cy="1895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SShafigullin\Desktop\Проекты\Брендбук\Гайдлайн\Презентация\презентация шаблон КФУ-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2"/>
          <a:stretch/>
        </p:blipFill>
        <p:spPr bwMode="auto">
          <a:xfrm>
            <a:off x="0" y="1786"/>
            <a:ext cx="9144000" cy="514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2157144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prstClr val="white"/>
                </a:solidFill>
                <a:latin typeface="PT Sans" panose="020B0503020203020204" pitchFamily="34" charset="-52"/>
              </a:rPr>
              <a:t>Спасибо за внимание</a:t>
            </a:r>
            <a:endParaRPr lang="ru-RU" sz="4800" b="1" dirty="0">
              <a:solidFill>
                <a:prstClr val="white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7018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" y="4743273"/>
            <a:ext cx="2890510" cy="378235"/>
          </a:xfrm>
          <a:prstGeom prst="rect">
            <a:avLst/>
          </a:prstGeom>
        </p:spPr>
      </p:pic>
      <p:sp>
        <p:nvSpPr>
          <p:cNvPr id="2" name="AutoShape 4" descr="📊 Исследование PISA с 2021 года будет... - АУ УР &quot;Региональный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📊 Исследование PISA с 2021 года будет... - АУ УР &quot;Региональный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📊 Исследование PISA с 2021 года будет... - АУ УР &quot;Региональный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4" name="Picture 10" descr="эксперимент картинки, Фотографии и изображения - 123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1" y="938029"/>
            <a:ext cx="4763711" cy="361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208496" y="1419622"/>
            <a:ext cx="38127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Виртуальные лаборатории позволяют школьникам самостоятельно проводить любые эксперименты по </a:t>
            </a:r>
            <a:r>
              <a:rPr lang="ru-RU" b="1" dirty="0" smtClean="0"/>
              <a:t>физике, химии и биологии  как </a:t>
            </a:r>
            <a:r>
              <a:rPr lang="ru-RU" b="1" dirty="0"/>
              <a:t>в школе, так и дома. </a:t>
            </a:r>
            <a:endParaRPr lang="ru-RU" b="1" dirty="0" smtClean="0"/>
          </a:p>
          <a:p>
            <a:pPr algn="just"/>
            <a:endParaRPr lang="ru-RU" b="1" dirty="0"/>
          </a:p>
          <a:p>
            <a:pPr algn="just"/>
            <a:r>
              <a:rPr lang="ru-RU" b="1" dirty="0" smtClean="0"/>
              <a:t>Они </a:t>
            </a:r>
            <a:r>
              <a:rPr lang="ru-RU" b="1" dirty="0"/>
              <a:t>позволяют видеть в режиме реального времени все изменения модели и ее свойств в соответствии с законами этих наук.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851920" y="136771"/>
            <a:ext cx="5112568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Полезные сервисы, медиа и базы знаний, которые помогут </a:t>
            </a:r>
            <a:r>
              <a:rPr lang="ru-RU" b="1" dirty="0" smtClean="0">
                <a:solidFill>
                  <a:srgbClr val="FF0000"/>
                </a:solidFill>
              </a:rPr>
              <a:t> в изучении  естественных наук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9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естественно-научной грамотности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91376" y="213446"/>
            <a:ext cx="2628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2"/>
              </a:rPr>
              <a:t>http://www.virtulab.net/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13" y="587038"/>
            <a:ext cx="6832763" cy="41562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" y="4743273"/>
            <a:ext cx="2890510" cy="37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1514" y="1707654"/>
            <a:ext cx="2628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2"/>
              </a:rPr>
              <a:t>http://www.virtulab.net/</a:t>
            </a:r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" y="4743273"/>
            <a:ext cx="2890510" cy="3782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906" y="502217"/>
            <a:ext cx="5360344" cy="4619670"/>
          </a:xfrm>
          <a:prstGeom prst="rect">
            <a:avLst/>
          </a:prstGeom>
        </p:spPr>
      </p:pic>
      <p:pic>
        <p:nvPicPr>
          <p:cNvPr id="2050" name="Picture 2" descr="Виртуальная лаборатор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4" y="936129"/>
            <a:ext cx="2857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03105"/>
            <a:ext cx="5399346" cy="4594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107" y="520595"/>
            <a:ext cx="5258940" cy="45773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87038"/>
            <a:ext cx="5345227" cy="45564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689" y="587038"/>
            <a:ext cx="5344935" cy="45564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14" y="579270"/>
            <a:ext cx="6162686" cy="45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9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9190"/>
            <a:ext cx="2890510" cy="3782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8794"/>
            <a:ext cx="7820761" cy="36517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63210" y="217706"/>
            <a:ext cx="290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4"/>
              </a:rPr>
              <a:t>https://www.golabz.eu/labs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6363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</a:p>
        </p:txBody>
      </p:sp>
      <p:pic>
        <p:nvPicPr>
          <p:cNvPr id="3074" name="Picture 2" descr="Why You Should Use Go Lab by Ton de Jong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4" y="930866"/>
            <a:ext cx="2569513" cy="14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204" y="2486612"/>
            <a:ext cx="2668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hlinkClick r:id="rId3"/>
              </a:rPr>
              <a:t>https://www.golabz.eu/labs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31" y="708562"/>
            <a:ext cx="6455413" cy="3826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99" y="708562"/>
            <a:ext cx="6413495" cy="41397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9190"/>
            <a:ext cx="2890510" cy="37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6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707904" y="134506"/>
            <a:ext cx="0" cy="3960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734956" y="134506"/>
            <a:ext cx="0" cy="396044"/>
          </a:xfrm>
          <a:prstGeom prst="line">
            <a:avLst/>
          </a:prstGeom>
          <a:ln w="127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130" y="125373"/>
            <a:ext cx="362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цифровых инструментов в формировании </a:t>
            </a:r>
            <a:r>
              <a:rPr lang="ru-RU" sz="12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естественнонаучной </a:t>
            </a:r>
            <a:r>
              <a:rPr lang="ru-RU" sz="1200" dirty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грамотности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78926-A8FD-447B-87B6-7F724B340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9190"/>
            <a:ext cx="2890510" cy="3782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9582"/>
            <a:ext cx="8718310" cy="30963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55823" y="356205"/>
            <a:ext cx="2695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4"/>
              </a:rPr>
              <a:t>http://mediadidaktika.ru/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39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6219</TotalTime>
  <Words>948</Words>
  <Application>Microsoft Office PowerPoint</Application>
  <PresentationFormat>Экран (16:9)</PresentationFormat>
  <Paragraphs>131</Paragraphs>
  <Slides>35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Шафигуллин Марат Шарифуллович</dc:creator>
  <cp:lastModifiedBy>Ольга</cp:lastModifiedBy>
  <cp:revision>269</cp:revision>
  <dcterms:created xsi:type="dcterms:W3CDTF">2018-01-25T12:36:54Z</dcterms:created>
  <dcterms:modified xsi:type="dcterms:W3CDTF">2020-08-19T22:03:27Z</dcterms:modified>
</cp:coreProperties>
</file>